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lvl1pPr>
    <a:lvl2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lvl2pPr>
    <a:lvl3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lvl3pPr>
    <a:lvl4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lvl4pPr>
    <a:lvl5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lvl5pPr>
    <a:lvl6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lvl6pPr>
    <a:lvl7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lvl7pPr>
    <a:lvl8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lvl8pPr>
    <a:lvl9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noFill/>
        </a:fill>
      </a:tcStyle>
    </a:wholeTbl>
    <a:band2H>
      <a:tcTxStyle b="def" i="def"/>
      <a:tcStyle>
        <a:tcBdr/>
        <a:fill>
          <a:solidFill>
            <a:srgbClr val="FFEBD2">
              <a:alpha val="48000"/>
            </a:srgbClr>
          </a:solidFill>
        </a:fill>
      </a:tcStyle>
    </a:band2H>
    <a:firstCo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Col>
    <a:la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lastRow>
    <a:fir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Row>
  </a:tblStyle>
  <a:tblStyle styleId="{C7B018BB-80A7-4F77-B60F-C8B233D01FF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noFill/>
        </a:fill>
      </a:tcStyle>
    </a:wholeTbl>
    <a:band2H>
      <a:tcTxStyle b="def" i="def"/>
      <a:tcStyle>
        <a:tcBdr/>
        <a:fill>
          <a:solidFill>
            <a:srgbClr val="76654F">
              <a:alpha val="20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3E231A"/>
              </a:solidFill>
              <a:prstDash val="solid"/>
              <a:miter lim="400000"/>
            </a:ln>
          </a:insideV>
        </a:tcBdr>
        <a:fill>
          <a:solidFill>
            <a:srgbClr val="9BA7B4">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firstRow>
  </a:tblStyle>
  <a:tblStyle styleId="{EEE7283C-3CF3-47DC-8721-378D4A62B22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wholeTbl>
    <a:band2H>
      <a:tcTxStyle b="def" i="def"/>
      <a:tcStyle>
        <a:tcBdr/>
        <a:fill>
          <a:solidFill>
            <a:srgbClr val="B1A596">
              <a:alpha val="20000"/>
            </a:srgbClr>
          </a:solidFill>
        </a:fill>
      </a:tcStyle>
    </a:band2H>
    <a:firstCol>
      <a:tcTxStyle b="off" i="off">
        <a:fontRef idx="minor">
          <a:srgbClr val="3E231A"/>
        </a:fontRef>
        <a:srgbClr val="3E231A"/>
      </a:tcTxStyle>
      <a:tcStyle>
        <a:tcBdr>
          <a:left>
            <a:ln w="12700" cap="flat">
              <a:solidFill>
                <a:srgbClr val="3D231A"/>
              </a:solidFill>
              <a:prstDash val="solid"/>
              <a:miter lim="400000"/>
            </a:ln>
          </a:left>
          <a:right>
            <a:ln w="12700" cap="flat">
              <a:solidFill>
                <a:srgbClr val="3D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CA581">
              <a:alpha val="50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254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solidFill>
            <a:srgbClr val="A56333">
              <a:alpha val="75000"/>
            </a:srgbClr>
          </a:solidFill>
        </a:fill>
      </a:tcStyle>
    </a:firstRow>
  </a:tblStyle>
  <a:tblStyle styleId="{CF821DB8-F4EB-4A41-A1BA-3FCAFE7338EE}"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C19B68">
              <a:alpha val="50000"/>
            </a:srgbClr>
          </a:solidFill>
        </a:fill>
      </a:tcStyle>
    </a:wholeTbl>
    <a:band2H>
      <a:tcTxStyle b="def" i="def"/>
      <a:tcStyle>
        <a:tcBdr/>
        <a:fill>
          <a:solidFill>
            <a:srgbClr val="C09B6C">
              <a:alpha val="26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45C39">
              <a:alpha val="8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A77A48">
              <a:alpha val="8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633E29">
              <a:alpha val="85000"/>
            </a:srgbClr>
          </a:solidFill>
        </a:fill>
      </a:tcStyle>
    </a:firstRow>
  </a:tblStyle>
  <a:tblStyle styleId="{33BA23B1-9221-436E-865A-0063620EA4FD}"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noFill/>
        </a:fill>
      </a:tcStyle>
    </a:wholeTbl>
    <a:band2H>
      <a:tcTxStyle b="def" i="def"/>
      <a:tcStyle>
        <a:tcBdr/>
        <a:fill>
          <a:solidFill>
            <a:srgbClr val="76654F">
              <a:alpha val="20000"/>
            </a:srgbClr>
          </a:solidFill>
        </a:fill>
      </a:tcStyle>
    </a:band2H>
    <a:firstCol>
      <a:tcTxStyle b="off" i="off">
        <a:fontRef idx="minor">
          <a:srgbClr val="3E231A"/>
        </a:fontRef>
        <a:srgbClr val="3E231A"/>
      </a:tcTxStyle>
      <a:tcStyle>
        <a:tcBdr>
          <a:left>
            <a:ln w="12700" cap="flat">
              <a:solidFill>
                <a:srgbClr val="828D8E"/>
              </a:solidFill>
              <a:prstDash val="solid"/>
              <a:miter lim="400000"/>
            </a:ln>
          </a:left>
          <a:right>
            <a:ln w="12700" cap="flat">
              <a:solidFill>
                <a:srgbClr val="828D8E"/>
              </a:solidFill>
              <a:prstDash val="solid"/>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solidFill>
            <a:srgbClr val="E6DFD8">
              <a:alpha val="61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E6DFD8">
              <a:alpha val="6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5D5E5F"/>
          </a:solidFill>
        </a:fill>
      </a:tcStyle>
    </a:firstRow>
  </a:tblStyle>
  <a:tblStyle styleId="{2708684C-4D16-4618-839F-0558EEFCDFE6}" styleName="">
    <a:tblBg/>
    <a:wholeTbl>
      <a:tcTxStyle b="off" i="off">
        <a:fontRef idx="minor">
          <a:srgbClr val="232323"/>
        </a:fontRef>
        <a:srgbClr val="232323"/>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b="def" i="def"/>
      <a:tcStyle>
        <a:tcBdr/>
        <a:fill>
          <a:solidFill>
            <a:srgbClr val="76654F">
              <a:alpha val="20000"/>
            </a:srgbClr>
          </a:solidFill>
        </a:fill>
      </a:tcStyle>
    </a:band2H>
    <a:firstCol>
      <a:tcTxStyle b="off" i="off">
        <a:fontRef idx="minor">
          <a:srgbClr val="232323"/>
        </a:fontRef>
        <a:srgbClr val="232323"/>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32323"/>
        </a:fontRef>
        <a:srgbClr val="232323"/>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32323"/>
        </a:fontRef>
        <a:srgbClr val="232323"/>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2374900" y="2387600"/>
            <a:ext cx="19621500" cy="4876800"/>
          </a:xfrm>
          <a:prstGeom prst="rect">
            <a:avLst/>
          </a:prstGeom>
        </p:spPr>
        <p:txBody>
          <a:bodyPr anchor="b"/>
          <a:lstStyle>
            <a:lvl1pPr algn="ctr"/>
          </a:lstStyle>
          <a:p>
            <a:pPr/>
            <a:r>
              <a:t>Title Text</a:t>
            </a:r>
          </a:p>
        </p:txBody>
      </p:sp>
      <p:sp>
        <p:nvSpPr>
          <p:cNvPr id="12" name="Body Level One…"/>
          <p:cNvSpPr txBox="1"/>
          <p:nvPr>
            <p:ph type="body" sz="quarter" idx="1"/>
          </p:nvPr>
        </p:nvSpPr>
        <p:spPr>
          <a:xfrm>
            <a:off x="2374900" y="7251700"/>
            <a:ext cx="19621500" cy="20574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Pyramids of Giza silhouetted against an orange sunset"/>
          <p:cNvSpPr/>
          <p:nvPr>
            <p:ph type="pic" sz="quarter" idx="21"/>
          </p:nvPr>
        </p:nvSpPr>
        <p:spPr>
          <a:xfrm>
            <a:off x="13487400" y="-736600"/>
            <a:ext cx="9662406" cy="6375400"/>
          </a:xfrm>
          <a:prstGeom prst="rect">
            <a:avLst/>
          </a:prstGeom>
          <a:ln w="9525">
            <a:round/>
          </a:ln>
        </p:spPr>
        <p:txBody>
          <a:bodyPr lIns="91439" tIns="45719" rIns="91439" bIns="45719" anchor="t">
            <a:noAutofit/>
          </a:bodyPr>
          <a:lstStyle/>
          <a:p>
            <a:pPr/>
          </a:p>
        </p:txBody>
      </p:sp>
      <p:sp>
        <p:nvSpPr>
          <p:cNvPr id="102" name="Close-up of a pyramid in Giza"/>
          <p:cNvSpPr/>
          <p:nvPr>
            <p:ph type="pic" idx="22"/>
          </p:nvPr>
        </p:nvSpPr>
        <p:spPr>
          <a:xfrm>
            <a:off x="13111577" y="4381521"/>
            <a:ext cx="9977826" cy="15152734"/>
          </a:xfrm>
          <a:prstGeom prst="rect">
            <a:avLst/>
          </a:prstGeom>
          <a:ln w="9525">
            <a:round/>
          </a:ln>
        </p:spPr>
        <p:txBody>
          <a:bodyPr lIns="91439" tIns="45719" rIns="91439" bIns="45719" anchor="t">
            <a:noAutofit/>
          </a:bodyPr>
          <a:lstStyle/>
          <a:p>
            <a:pPr/>
          </a:p>
        </p:txBody>
      </p:sp>
      <p:sp>
        <p:nvSpPr>
          <p:cNvPr id="103" name="Sphinx in front of the pyramids of Giza with a clear blue sky in the background"/>
          <p:cNvSpPr/>
          <p:nvPr>
            <p:ph type="pic" idx="23"/>
          </p:nvPr>
        </p:nvSpPr>
        <p:spPr>
          <a:xfrm>
            <a:off x="-139700" y="-25400"/>
            <a:ext cx="17310482" cy="12984978"/>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Type a quote here.”"/>
          <p:cNvSpPr txBox="1"/>
          <p:nvPr>
            <p:ph type="body" sz="quarter" idx="21"/>
          </p:nvPr>
        </p:nvSpPr>
        <p:spPr>
          <a:xfrm>
            <a:off x="2374900" y="6045200"/>
            <a:ext cx="19621500" cy="1117600"/>
          </a:xfrm>
          <a:prstGeom prst="rect">
            <a:avLst/>
          </a:prstGeom>
        </p:spPr>
        <p:txBody>
          <a:bodyPr>
            <a:spAutoFit/>
          </a:bodyPr>
          <a:lstStyle>
            <a:lvl1pPr marL="0" indent="0" algn="ctr">
              <a:spcBef>
                <a:spcPts val="0"/>
              </a:spcBef>
              <a:buSzTx/>
              <a:buNone/>
            </a:lvl1pPr>
          </a:lstStyle>
          <a:p>
            <a:pPr/>
            <a:r>
              <a:t>“Type a quote here.”</a:t>
            </a:r>
          </a:p>
        </p:txBody>
      </p:sp>
      <p:sp>
        <p:nvSpPr>
          <p:cNvPr id="112" name="–Johnny Appleseed"/>
          <p:cNvSpPr txBox="1"/>
          <p:nvPr>
            <p:ph type="body" sz="quarter" idx="22"/>
          </p:nvPr>
        </p:nvSpPr>
        <p:spPr>
          <a:xfrm>
            <a:off x="2374900" y="8953500"/>
            <a:ext cx="19621500" cy="8509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Pyramids of Giza silhouetted against an orange sunset"/>
          <p:cNvSpPr/>
          <p:nvPr>
            <p:ph type="pic" idx="21"/>
          </p:nvPr>
        </p:nvSpPr>
        <p:spPr>
          <a:xfrm>
            <a:off x="0" y="-1816100"/>
            <a:ext cx="24384000" cy="1608893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Pyramids of Giza silhouetted against an orange sunset"/>
          <p:cNvSpPr/>
          <p:nvPr>
            <p:ph type="pic" idx="21"/>
          </p:nvPr>
        </p:nvSpPr>
        <p:spPr>
          <a:xfrm>
            <a:off x="2273300" y="-3352800"/>
            <a:ext cx="19850100" cy="12946560"/>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2374900" y="9080500"/>
            <a:ext cx="19621500" cy="1905000"/>
          </a:xfrm>
          <a:prstGeom prst="rect">
            <a:avLst/>
          </a:prstGeom>
        </p:spPr>
        <p:txBody>
          <a:bodyPr anchor="b"/>
          <a:lstStyle>
            <a:lvl1pPr algn="ctr"/>
          </a:lstStyle>
          <a:p>
            <a:pPr/>
            <a:r>
              <a:t>Title Text</a:t>
            </a:r>
          </a:p>
        </p:txBody>
      </p:sp>
      <p:sp>
        <p:nvSpPr>
          <p:cNvPr id="22" name="Body Level One…"/>
          <p:cNvSpPr txBox="1"/>
          <p:nvPr>
            <p:ph type="body" sz="quarter" idx="1"/>
          </p:nvPr>
        </p:nvSpPr>
        <p:spPr>
          <a:xfrm>
            <a:off x="2374900" y="11010900"/>
            <a:ext cx="19621500" cy="19304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2374900" y="5143500"/>
            <a:ext cx="19621500" cy="3429000"/>
          </a:xfrm>
          <a:prstGeom prst="rect">
            <a:avLst/>
          </a:prstGeom>
        </p:spPr>
        <p:txBody>
          <a:bodyPr/>
          <a:lstStyle>
            <a:lvl1pPr algn="ct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Pyramids of Giza silhouetted against an orange sunset"/>
          <p:cNvSpPr/>
          <p:nvPr>
            <p:ph type="pic" idx="21"/>
          </p:nvPr>
        </p:nvSpPr>
        <p:spPr>
          <a:xfrm>
            <a:off x="10998200" y="1930400"/>
            <a:ext cx="15167286" cy="10007600"/>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1816100" y="1943100"/>
            <a:ext cx="10502900" cy="5626100"/>
          </a:xfrm>
          <a:prstGeom prst="rect">
            <a:avLst/>
          </a:prstGeom>
        </p:spPr>
        <p:txBody>
          <a:bodyPr anchor="b"/>
          <a:lstStyle>
            <a:lvl1pPr algn="ctr">
              <a:defRPr sz="9400"/>
            </a:lvl1pPr>
          </a:lstStyle>
          <a:p>
            <a:pPr/>
            <a:r>
              <a:t>Title Text</a:t>
            </a:r>
          </a:p>
        </p:txBody>
      </p:sp>
      <p:sp>
        <p:nvSpPr>
          <p:cNvPr id="40" name="Body Level One…"/>
          <p:cNvSpPr txBox="1"/>
          <p:nvPr>
            <p:ph type="body" sz="quarter" idx="1"/>
          </p:nvPr>
        </p:nvSpPr>
        <p:spPr>
          <a:xfrm>
            <a:off x="1816100" y="7556500"/>
            <a:ext cx="10502900" cy="42164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2374900" y="889000"/>
            <a:ext cx="19621500" cy="2959100"/>
          </a:xfrm>
          <a:prstGeom prst="rect">
            <a:avLst/>
          </a:prstGeom>
        </p:spPr>
        <p:txBody>
          <a:bodyPr/>
          <a:lstStyle>
            <a:lvl1pPr algn="ct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2374900" y="889000"/>
            <a:ext cx="19621500" cy="2959100"/>
          </a:xfrm>
          <a:prstGeom prst="rect">
            <a:avLst/>
          </a:prstGeom>
        </p:spPr>
        <p:txBody>
          <a:bodyPr/>
          <a:lstStyle>
            <a:lvl1pPr algn="ctr"/>
          </a:lstStyle>
          <a:p>
            <a:pPr/>
            <a:r>
              <a:t>Title Text</a:t>
            </a:r>
          </a:p>
        </p:txBody>
      </p:sp>
      <p:sp>
        <p:nvSpPr>
          <p:cNvPr id="57" name="Body Level One…"/>
          <p:cNvSpPr txBox="1"/>
          <p:nvPr>
            <p:ph type="body" idx="1"/>
          </p:nvPr>
        </p:nvSpPr>
        <p:spPr>
          <a:xfrm>
            <a:off x="2374900" y="4127500"/>
            <a:ext cx="19621500" cy="81915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Pyramids of Giza silhouetted against an orange sunset"/>
          <p:cNvSpPr/>
          <p:nvPr>
            <p:ph type="pic" sz="half" idx="21"/>
          </p:nvPr>
        </p:nvSpPr>
        <p:spPr>
          <a:xfrm>
            <a:off x="10109200" y="3606800"/>
            <a:ext cx="12472592" cy="8382000"/>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xfrm>
            <a:off x="2374900" y="889000"/>
            <a:ext cx="19621500" cy="2959100"/>
          </a:xfrm>
          <a:prstGeom prst="rect">
            <a:avLst/>
          </a:prstGeom>
        </p:spPr>
        <p:txBody>
          <a:bodyPr/>
          <a:lstStyle>
            <a:lvl1pPr algn="ctr"/>
          </a:lstStyle>
          <a:p>
            <a:pPr/>
            <a:r>
              <a:t>Title Text</a:t>
            </a:r>
          </a:p>
        </p:txBody>
      </p:sp>
      <p:sp>
        <p:nvSpPr>
          <p:cNvPr id="67" name="Body Level One…"/>
          <p:cNvSpPr txBox="1"/>
          <p:nvPr>
            <p:ph type="body" sz="half" idx="1"/>
          </p:nvPr>
        </p:nvSpPr>
        <p:spPr>
          <a:xfrm>
            <a:off x="2374900" y="4140200"/>
            <a:ext cx="9410700" cy="7874000"/>
          </a:xfrm>
          <a:prstGeom prst="rect">
            <a:avLst/>
          </a:prstGeom>
        </p:spPr>
        <p:txBody>
          <a:bodyPr/>
          <a:lstStyle>
            <a:lvl1pPr marL="533400" indent="-533400">
              <a:spcBef>
                <a:spcPts val="3900"/>
              </a:spcBef>
              <a:buBlip>
                <a:blip r:embed="rId2"/>
              </a:buBlip>
              <a:defRPr sz="4200"/>
            </a:lvl1pPr>
            <a:lvl2pPr marL="1066800" indent="-533400">
              <a:spcBef>
                <a:spcPts val="3900"/>
              </a:spcBef>
              <a:buBlip>
                <a:blip r:embed="rId2"/>
              </a:buBlip>
              <a:defRPr sz="4200"/>
            </a:lvl2pPr>
            <a:lvl3pPr marL="1600200" indent="-533400">
              <a:spcBef>
                <a:spcPts val="3900"/>
              </a:spcBef>
              <a:buBlip>
                <a:blip r:embed="rId2"/>
              </a:buBlip>
              <a:defRPr sz="4200"/>
            </a:lvl3pPr>
            <a:lvl4pPr marL="2133600" indent="-533400">
              <a:spcBef>
                <a:spcPts val="3900"/>
              </a:spcBef>
              <a:buBlip>
                <a:blip r:embed="rId2"/>
              </a:buBlip>
              <a:defRPr sz="4200"/>
            </a:lvl4pPr>
            <a:lvl5pPr marL="2667000" indent="-533400">
              <a:spcBef>
                <a:spcPts val="39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5" name="Title Text"/>
          <p:cNvSpPr txBox="1"/>
          <p:nvPr>
            <p:ph type="title"/>
          </p:nvPr>
        </p:nvSpPr>
        <p:spPr>
          <a:xfrm>
            <a:off x="2374900" y="889000"/>
            <a:ext cx="19621500" cy="2959100"/>
          </a:xfrm>
          <a:prstGeom prst="rect">
            <a:avLst/>
          </a:prstGeom>
        </p:spPr>
        <p:txBody>
          <a:bodyPr/>
          <a:lstStyle>
            <a:lvl1pPr algn="ctr"/>
          </a:lstStyle>
          <a:p>
            <a:pPr/>
            <a:r>
              <a:t>Title Text</a:t>
            </a:r>
          </a:p>
        </p:txBody>
      </p:sp>
      <p:sp>
        <p:nvSpPr>
          <p:cNvPr id="76" name="Body Level One…"/>
          <p:cNvSpPr txBox="1"/>
          <p:nvPr>
            <p:ph type="body" sz="half" idx="1"/>
          </p:nvPr>
        </p:nvSpPr>
        <p:spPr>
          <a:xfrm>
            <a:off x="2374900" y="4140200"/>
            <a:ext cx="9410700" cy="7874000"/>
          </a:xfrm>
          <a:prstGeom prst="rect">
            <a:avLst/>
          </a:prstGeom>
        </p:spPr>
        <p:txBody>
          <a:bodyPr/>
          <a:lstStyle>
            <a:lvl1pPr marL="533400" indent="-533400">
              <a:spcBef>
                <a:spcPts val="3900"/>
              </a:spcBef>
              <a:buBlip>
                <a:blip r:embed="rId2"/>
              </a:buBlip>
              <a:defRPr sz="4200"/>
            </a:lvl1pPr>
            <a:lvl2pPr marL="1066800" indent="-533400">
              <a:spcBef>
                <a:spcPts val="3900"/>
              </a:spcBef>
              <a:buBlip>
                <a:blip r:embed="rId2"/>
              </a:buBlip>
              <a:defRPr sz="4200"/>
            </a:lvl2pPr>
            <a:lvl3pPr marL="1600200" indent="-533400">
              <a:spcBef>
                <a:spcPts val="3900"/>
              </a:spcBef>
              <a:buBlip>
                <a:blip r:embed="rId2"/>
              </a:buBlip>
              <a:defRPr sz="4200"/>
            </a:lvl3pPr>
            <a:lvl4pPr marL="2133600" indent="-533400">
              <a:spcBef>
                <a:spcPts val="3900"/>
              </a:spcBef>
              <a:buBlip>
                <a:blip r:embed="rId2"/>
              </a:buBlip>
              <a:defRPr sz="4200"/>
            </a:lvl4pPr>
            <a:lvl5pPr marL="2667000" indent="-533400">
              <a:spcBef>
                <a:spcPts val="39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4" name="Title Text"/>
          <p:cNvSpPr txBox="1"/>
          <p:nvPr>
            <p:ph type="title"/>
          </p:nvPr>
        </p:nvSpPr>
        <p:spPr>
          <a:xfrm>
            <a:off x="2374900" y="889000"/>
            <a:ext cx="19621500" cy="2959100"/>
          </a:xfrm>
          <a:prstGeom prst="rect">
            <a:avLst/>
          </a:prstGeom>
        </p:spPr>
        <p:txBody>
          <a:bodyPr/>
          <a:lstStyle>
            <a:lvl1pPr algn="ctr"/>
          </a:lstStyle>
          <a:p>
            <a:pPr/>
            <a:r>
              <a:t>Title Text</a:t>
            </a:r>
          </a:p>
        </p:txBody>
      </p:sp>
      <p:sp>
        <p:nvSpPr>
          <p:cNvPr id="85" name="Body Level One…"/>
          <p:cNvSpPr txBox="1"/>
          <p:nvPr>
            <p:ph type="body" sz="half" idx="1"/>
          </p:nvPr>
        </p:nvSpPr>
        <p:spPr>
          <a:xfrm>
            <a:off x="2374900" y="4140200"/>
            <a:ext cx="9410700" cy="7874000"/>
          </a:xfrm>
          <a:prstGeom prst="rect">
            <a:avLst/>
          </a:prstGeom>
        </p:spPr>
        <p:txBody>
          <a:bodyPr/>
          <a:lstStyle>
            <a:lvl1pPr marL="533400" indent="-533400">
              <a:spcBef>
                <a:spcPts val="3900"/>
              </a:spcBef>
              <a:buBlip>
                <a:blip r:embed="rId2"/>
              </a:buBlip>
              <a:defRPr sz="4200"/>
            </a:lvl1pPr>
            <a:lvl2pPr marL="1066800" indent="-533400">
              <a:spcBef>
                <a:spcPts val="3900"/>
              </a:spcBef>
              <a:buBlip>
                <a:blip r:embed="rId2"/>
              </a:buBlip>
              <a:defRPr sz="4200"/>
            </a:lvl2pPr>
            <a:lvl3pPr marL="1600200" indent="-533400">
              <a:spcBef>
                <a:spcPts val="3900"/>
              </a:spcBef>
              <a:buBlip>
                <a:blip r:embed="rId2"/>
              </a:buBlip>
              <a:defRPr sz="4200"/>
            </a:lvl3pPr>
            <a:lvl4pPr marL="2133600" indent="-533400">
              <a:spcBef>
                <a:spcPts val="3900"/>
              </a:spcBef>
              <a:buBlip>
                <a:blip r:embed="rId2"/>
              </a:buBlip>
              <a:defRPr sz="4200"/>
            </a:lvl4pPr>
            <a:lvl5pPr marL="2667000" indent="-533400">
              <a:spcBef>
                <a:spcPts val="39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2374900" y="1651000"/>
            <a:ext cx="19621500" cy="1041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2387600" y="889000"/>
            <a:ext cx="19621500" cy="295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93858" y="13144500"/>
            <a:ext cx="393205" cy="571500"/>
          </a:xfrm>
          <a:prstGeom prst="rect">
            <a:avLst/>
          </a:prstGeom>
          <a:ln w="12700">
            <a:miter lim="400000"/>
          </a:ln>
        </p:spPr>
        <p:txBody>
          <a:bodyPr wrap="none" lIns="50800" tIns="50800" rIns="50800" bIns="50800" anchor="b">
            <a:spAutoFit/>
          </a:bodyPr>
          <a:lstStyle>
            <a:lvl1pPr algn="ctr">
              <a:spcBef>
                <a:spcPts val="0"/>
              </a:spcBef>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1pPr>
      <a:lvl2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2pPr>
      <a:lvl3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3pPr>
      <a:lvl4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4pPr>
      <a:lvl5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5pPr>
      <a:lvl6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6pPr>
      <a:lvl7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7pPr>
      <a:lvl8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8pPr>
      <a:lvl9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9pPr>
    </p:titleStyle>
    <p:bodyStyle>
      <a:lvl1pPr marL="6604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1pPr>
      <a:lvl2pPr marL="13208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2pPr>
      <a:lvl3pPr marL="19812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3pPr>
      <a:lvl4pPr marL="26416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4pPr>
      <a:lvl5pPr marL="33020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5pPr>
      <a:lvl6pPr marL="39624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6pPr>
      <a:lvl7pPr marL="46228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7pPr>
      <a:lvl8pPr marL="52832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8pPr>
      <a:lvl9pPr marL="59436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hyperlink" Target="http://localhost:8503/" TargetMode="External"/><Relationship Id="rId4" Type="http://schemas.openxmlformats.org/officeDocument/2006/relationships/hyperlink" Target="http://192.168.1.200:8503/"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NLP Project for Disaster Tweet Classification”"/>
          <p:cNvSpPr txBox="1"/>
          <p:nvPr>
            <p:ph type="ctrTitle"/>
          </p:nvPr>
        </p:nvSpPr>
        <p:spPr>
          <a:xfrm>
            <a:off x="2114235" y="2719355"/>
            <a:ext cx="19621501" cy="5759599"/>
          </a:xfrm>
          <a:prstGeom prst="rect">
            <a:avLst/>
          </a:prstGeom>
        </p:spPr>
        <p:txBody>
          <a:bodyPr/>
          <a:lstStyle/>
          <a:p>
            <a:pPr/>
            <a:r>
              <a:t>“NLP Project for Disaster Tweet Classification”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he model demonstrates strong text classification performance with 74.7% overall accuracy, effectively distinguishing disaster and non-disaster tweets. It shows a balanced precision (73.1%) and recall (78.4%), meaning it not only predicts positives accur"/>
          <p:cNvSpPr txBox="1"/>
          <p:nvPr>
            <p:ph type="body" sz="half" idx="1"/>
          </p:nvPr>
        </p:nvSpPr>
        <p:spPr>
          <a:xfrm>
            <a:off x="1728847" y="3627183"/>
            <a:ext cx="10158354" cy="8308207"/>
          </a:xfrm>
          <a:prstGeom prst="rect">
            <a:avLst/>
          </a:prstGeom>
        </p:spPr>
        <p:txBody>
          <a:bodyPr/>
          <a:lstStyle>
            <a:lvl1pPr defTabSz="569594">
              <a:defRPr sz="3450"/>
            </a:lvl1pPr>
          </a:lstStyle>
          <a:p>
            <a:pPr/>
            <a:r>
              <a:t>The model demonstrates strong text classification performance with 74.7% overall accuracy, effectively distinguishing disaster and non-disaster tweets. It shows a balanced precision (73.1%) and recall (78.4%), meaning it not only predicts positives accurately but also captures most of the actual disaster tweets. The confusion matrix indicates most predictions are correct, with true positives (345) and true negatives (312) outweighing misclassifications. Overall, the model is robust, reliable, and ready for practical deployment</a:t>
            </a:r>
          </a:p>
        </p:txBody>
      </p:sp>
      <p:pic>
        <p:nvPicPr>
          <p:cNvPr id="165" name="pasted-movie.png" descr="pasted-movie.png"/>
          <p:cNvPicPr>
            <a:picLocks noChangeAspect="0"/>
          </p:cNvPicPr>
          <p:nvPr/>
        </p:nvPicPr>
        <p:blipFill>
          <a:blip r:embed="rId2">
            <a:extLst/>
          </a:blip>
          <a:stretch>
            <a:fillRect/>
          </a:stretch>
        </p:blipFill>
        <p:spPr>
          <a:xfrm>
            <a:off x="12786252" y="1771946"/>
            <a:ext cx="10074156" cy="9318133"/>
          </a:xfrm>
          <a:prstGeom prst="rect">
            <a:avLst/>
          </a:prstGeom>
        </p:spPr>
      </p:pic>
      <p:sp>
        <p:nvSpPr>
          <p:cNvPr id="166" name="Confusion Matrix"/>
          <p:cNvSpPr txBox="1"/>
          <p:nvPr/>
        </p:nvSpPr>
        <p:spPr>
          <a:xfrm>
            <a:off x="4195048" y="2090612"/>
            <a:ext cx="5225952"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Confusion Matrix</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he trained model is saved in Keras format to a folder so it can be reused later.To make it easy to reference, the path to this model is saved in a pickle file, allowing other scripts or apps to quickly locate it. Later, the pickle file is loaded to retr"/>
          <p:cNvSpPr txBox="1"/>
          <p:nvPr>
            <p:ph type="body" sz="half" idx="1"/>
          </p:nvPr>
        </p:nvSpPr>
        <p:spPr>
          <a:xfrm>
            <a:off x="1730347" y="3671503"/>
            <a:ext cx="10156705" cy="8025012"/>
          </a:xfrm>
          <a:prstGeom prst="rect">
            <a:avLst/>
          </a:prstGeom>
        </p:spPr>
        <p:txBody>
          <a:bodyPr/>
          <a:lstStyle/>
          <a:p>
            <a:pPr defTabSz="718184">
              <a:defRPr sz="4350"/>
            </a:pPr>
            <a:r>
              <a:t>The trained model is </a:t>
            </a:r>
            <a:r>
              <a:t>saved in Keras format</a:t>
            </a:r>
            <a:r>
              <a:t> to a folder so it can be reused later.To make it easy to reference, the </a:t>
            </a:r>
            <a:r>
              <a:t>path to this model is saved in a pickle file</a:t>
            </a:r>
            <a:r>
              <a:t>, allowing other scripts or apps to quickly locate it. Later, the pickle file is </a:t>
            </a:r>
            <a:r>
              <a:t>loaded to retrieve the model path</a:t>
            </a:r>
            <a:r>
              <a:t>, and the model itself is </a:t>
            </a:r>
            <a:r>
              <a:t>reloaded using Keras</a:t>
            </a:r>
            <a:r>
              <a:t>, ready to make predictions without retraining.</a:t>
            </a:r>
          </a:p>
        </p:txBody>
      </p:sp>
      <p:pic>
        <p:nvPicPr>
          <p:cNvPr id="169" name="pasted-movie.png" descr="pasted-movie.png"/>
          <p:cNvPicPr>
            <a:picLocks noChangeAspect="0"/>
          </p:cNvPicPr>
          <p:nvPr/>
        </p:nvPicPr>
        <p:blipFill>
          <a:blip r:embed="rId2">
            <a:extLst/>
          </a:blip>
          <a:stretch>
            <a:fillRect/>
          </a:stretch>
        </p:blipFill>
        <p:spPr>
          <a:xfrm>
            <a:off x="12794541" y="3120711"/>
            <a:ext cx="10276736" cy="7733986"/>
          </a:xfrm>
          <a:prstGeom prst="rect">
            <a:avLst/>
          </a:prstGeom>
        </p:spPr>
      </p:pic>
      <p:sp>
        <p:nvSpPr>
          <p:cNvPr id="170" name="Model Deployment"/>
          <p:cNvSpPr txBox="1"/>
          <p:nvPr/>
        </p:nvSpPr>
        <p:spPr>
          <a:xfrm>
            <a:off x="6304126" y="1486270"/>
            <a:ext cx="9718348" cy="111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Model Deployment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Pyramids of Giza silhouetted against an orange sunset" descr="Pyramids of Giza silhouetted against an orange sunset"/>
          <p:cNvPicPr>
            <a:picLocks noChangeAspect="0"/>
          </p:cNvPicPr>
          <p:nvPr>
            <p:ph type="pic" idx="21"/>
          </p:nvPr>
        </p:nvPicPr>
        <p:blipFill>
          <a:blip r:embed="rId2">
            <a:extLst/>
          </a:blip>
          <a:stretch>
            <a:fillRect/>
          </a:stretch>
        </p:blipFill>
        <p:spPr>
          <a:xfrm>
            <a:off x="12457077" y="2561262"/>
            <a:ext cx="9706045" cy="7202623"/>
          </a:xfrm>
          <a:prstGeom prst="rect">
            <a:avLst/>
          </a:prstGeom>
        </p:spPr>
      </p:pic>
      <p:sp>
        <p:nvSpPr>
          <p:cNvPr id="173" name="Streamlit App is now running!"/>
          <p:cNvSpPr txBox="1"/>
          <p:nvPr>
            <p:ph type="title"/>
          </p:nvPr>
        </p:nvSpPr>
        <p:spPr>
          <a:xfrm>
            <a:off x="1727200" y="4024724"/>
            <a:ext cx="10502900" cy="1475552"/>
          </a:xfrm>
          <a:prstGeom prst="rect">
            <a:avLst/>
          </a:prstGeom>
        </p:spPr>
        <p:txBody>
          <a:bodyPr/>
          <a:lstStyle>
            <a:lvl1pPr defTabSz="553084">
              <a:defRPr sz="6298"/>
            </a:lvl1pPr>
          </a:lstStyle>
          <a:p>
            <a:pPr/>
            <a:r>
              <a:t>Streamlit App is now running!</a:t>
            </a:r>
          </a:p>
        </p:txBody>
      </p:sp>
      <p:sp>
        <p:nvSpPr>
          <p:cNvPr id="174" name="Local URL: http://localhost:8503 Network URL: http://192.168.1.200:8503"/>
          <p:cNvSpPr txBox="1"/>
          <p:nvPr>
            <p:ph type="body" sz="quarter" idx="1"/>
          </p:nvPr>
        </p:nvSpPr>
        <p:spPr>
          <a:xfrm>
            <a:off x="1727200" y="6047347"/>
            <a:ext cx="10502900" cy="2305384"/>
          </a:xfrm>
          <a:prstGeom prst="rect">
            <a:avLst/>
          </a:prstGeom>
        </p:spPr>
        <p:txBody>
          <a:bodyPr/>
          <a:lstStyle/>
          <a:p>
            <a:pPr algn="l">
              <a:defRPr sz="4300"/>
            </a:pPr>
            <a:r>
              <a:t>L</a:t>
            </a:r>
            <a:r>
              <a:rPr>
                <a:solidFill>
                  <a:srgbClr val="000000"/>
                </a:solidFill>
              </a:rPr>
              <a:t>ocal URL:</a:t>
            </a:r>
            <a:r>
              <a:rPr>
                <a:solidFill>
                  <a:srgbClr val="000000"/>
                </a:solidFill>
              </a:rPr>
              <a:t> </a:t>
            </a:r>
            <a:r>
              <a:rPr u="sng">
                <a:hlinkClick r:id="rId3" invalidUrl="" action="" tgtFrame="" tooltip="" history="1" highlightClick="0" endSnd="0"/>
              </a:rPr>
              <a:t>http://localhost:8503</a:t>
            </a:r>
            <a:br>
              <a:rPr>
                <a:solidFill>
                  <a:srgbClr val="000000"/>
                </a:solidFill>
              </a:rPr>
            </a:br>
            <a:r>
              <a:rPr>
                <a:solidFill>
                  <a:srgbClr val="000000"/>
                </a:solidFill>
              </a:rPr>
              <a:t>Network URL:</a:t>
            </a:r>
            <a:r>
              <a:rPr>
                <a:solidFill>
                  <a:srgbClr val="000000"/>
                </a:solidFill>
              </a:rPr>
              <a:t> </a:t>
            </a:r>
            <a:r>
              <a:rPr u="sng">
                <a:hlinkClick r:id="rId4" invalidUrl="" action="" tgtFrame="" tooltip="" history="1" highlightClick="0" endSnd="0"/>
              </a:rPr>
              <a:t>http://192.168.1.200:8503</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hank you  Isha Rawat"/>
          <p:cNvSpPr txBox="1"/>
          <p:nvPr/>
        </p:nvSpPr>
        <p:spPr>
          <a:xfrm>
            <a:off x="7500832" y="5791200"/>
            <a:ext cx="9036384" cy="213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r>
              <a:t>Thank you </a:t>
            </a:r>
            <a:br/>
            <a:r>
              <a:t>Isha Rawat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Data Overview: Shape:→ 7613 rows (tweets) and 5 columns.…"/>
          <p:cNvSpPr txBox="1"/>
          <p:nvPr>
            <p:ph type="body" idx="1"/>
          </p:nvPr>
        </p:nvSpPr>
        <p:spPr>
          <a:xfrm>
            <a:off x="1727200" y="1651000"/>
            <a:ext cx="19621500" cy="10414000"/>
          </a:xfrm>
          <a:prstGeom prst="rect">
            <a:avLst/>
          </a:prstGeom>
        </p:spPr>
        <p:txBody>
          <a:bodyPr/>
          <a:lstStyle/>
          <a:p>
            <a:pPr>
              <a:buBlip>
                <a:blip r:embed="rId2"/>
              </a:buBlip>
            </a:pPr>
            <a:r>
              <a:t>Data Overview:</a:t>
            </a:r>
            <a:br/>
            <a:r>
              <a:t>Shape:</a:t>
            </a:r>
            <a:r>
              <a:t>→ 7613 rows (tweets) and 5 columns.</a:t>
            </a:r>
          </a:p>
          <a:p>
            <a:pPr>
              <a:buBlip>
                <a:blip r:embed="rId2"/>
              </a:buBlip>
            </a:pPr>
            <a:r>
              <a:t>Columns:</a:t>
            </a:r>
            <a:br/>
            <a:r>
              <a:t>Id: Unique identifier for each tweet.</a:t>
            </a:r>
            <a:br/>
            <a:r>
              <a:t>keyword</a:t>
            </a:r>
            <a:r>
              <a:t>: Disaster-related keyword (e.g., </a:t>
            </a:r>
            <a:r>
              <a:t>earthquake, fire, flood</a:t>
            </a:r>
            <a:r>
              <a:t>) – sometimes missing.</a:t>
            </a:r>
            <a:br/>
            <a:r>
              <a:t>location</a:t>
            </a:r>
            <a:r>
              <a:t>: Free-text user location – often missing or noisy.</a:t>
            </a:r>
            <a:br/>
            <a:r>
              <a:t>T</a:t>
            </a:r>
            <a:r>
              <a:t>ext</a:t>
            </a:r>
            <a:r>
              <a:t>: Raw tweet content.</a:t>
            </a:r>
            <a:br/>
            <a:r>
              <a:t>target</a:t>
            </a:r>
            <a:r>
              <a:t>: Binary label (0 = </a:t>
            </a:r>
            <a:r>
              <a:t>Not Disaster</a:t>
            </a:r>
            <a:r>
              <a:t>, 1 = </a:t>
            </a:r>
            <a:r>
              <a:t>Disaster</a:t>
            </a:r>
            <a:r>
              <a: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Cleaning Tweets: Tweets are full of noise: links, mentions, hashtags, special characters, etc.Created a function → Clean_tweet() to make the text suitable for Natural Language Processing (NLP).  Remove URLs Remove Mentions Convert to lowercase Remove ext"/>
          <p:cNvSpPr txBox="1"/>
          <p:nvPr>
            <p:ph type="body" idx="1"/>
          </p:nvPr>
        </p:nvSpPr>
        <p:spPr>
          <a:xfrm>
            <a:off x="1727200" y="1651000"/>
            <a:ext cx="19621500" cy="10414000"/>
          </a:xfrm>
          <a:prstGeom prst="rect">
            <a:avLst/>
          </a:prstGeom>
        </p:spPr>
        <p:txBody>
          <a:bodyPr/>
          <a:lstStyle/>
          <a:p>
            <a:pPr marL="488695" indent="-488695" defTabSz="610870">
              <a:spcBef>
                <a:spcPts val="3100"/>
              </a:spcBef>
              <a:buBlip>
                <a:blip r:embed="rId2"/>
              </a:buBlip>
              <a:defRPr sz="3848"/>
            </a:pPr>
            <a:r>
              <a:t>Cleaning Tweets: Tweets are full of noise: links, mentions, hashtags, special characters, etc.Created a function → Clean_tweet() to make the text suitable for Natural Language Processing (NLP).</a:t>
            </a:r>
            <a:br/>
            <a:br/>
            <a:r>
              <a:t>Remove URLs</a:t>
            </a:r>
            <a:br/>
            <a:r>
              <a:t>Remove Mentions</a:t>
            </a:r>
            <a:br/>
            <a:r>
              <a:t>Convert to lowercase</a:t>
            </a:r>
            <a:br/>
            <a:r>
              <a:t>Remove extra spaces</a:t>
            </a:r>
            <a:br/>
            <a:r>
              <a:t>Handle hashtags</a:t>
            </a:r>
            <a:br/>
            <a:r>
              <a:t>Keep only alphabetic characters</a:t>
            </a:r>
          </a:p>
          <a:p>
            <a:pPr marL="488695" indent="-488695" defTabSz="610870">
              <a:spcBef>
                <a:spcPts val="3100"/>
              </a:spcBef>
              <a:buBlip>
                <a:blip r:embed="rId2"/>
              </a:buBlip>
              <a:defRPr sz="3848"/>
            </a:pPr>
            <a:r>
              <a:t>Result: </a:t>
            </a:r>
            <a:br/>
            <a:r>
              <a:t>Original: </a:t>
            </a:r>
            <a:r>
              <a:rPr sz="888">
                <a:latin typeface="Times Roman"/>
                <a:ea typeface="Times Roman"/>
                <a:cs typeface="Times Roman"/>
                <a:sym typeface="Times Roman"/>
              </a:rPr>
              <a:t> </a:t>
            </a:r>
            <a:r>
              <a:t>"Breaking! Huge #earthquake in LA! Stay safe @friends. http://news.com"</a:t>
            </a:r>
            <a:br/>
            <a:r>
              <a:t>Cleaned: "breaking huge earthquake in la stay safe"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 name="Pyramids of Giza silhouetted against an orange sunset" descr="Pyramids of Giza silhouetted against an orange sunset"/>
          <p:cNvPicPr>
            <a:picLocks noChangeAspect="0"/>
          </p:cNvPicPr>
          <p:nvPr>
            <p:ph type="pic" idx="21"/>
          </p:nvPr>
        </p:nvPicPr>
        <p:blipFill>
          <a:blip r:embed="rId2">
            <a:extLst/>
          </a:blip>
          <a:stretch>
            <a:fillRect/>
          </a:stretch>
        </p:blipFill>
        <p:spPr>
          <a:xfrm>
            <a:off x="12396551" y="6904837"/>
            <a:ext cx="10019042" cy="5519725"/>
          </a:xfrm>
          <a:prstGeom prst="rect">
            <a:avLst/>
          </a:prstGeom>
        </p:spPr>
      </p:pic>
      <p:sp>
        <p:nvSpPr>
          <p:cNvPr id="144" name="Tweet Distribution in Dataset: Non-disaster tweets: 2884 (56.77%) Disaster tweets: 2196 (43.23%)"/>
          <p:cNvSpPr txBox="1"/>
          <p:nvPr>
            <p:ph type="title"/>
          </p:nvPr>
        </p:nvSpPr>
        <p:spPr>
          <a:xfrm>
            <a:off x="1728903" y="2203764"/>
            <a:ext cx="9697117" cy="3480338"/>
          </a:xfrm>
          <a:prstGeom prst="rect">
            <a:avLst/>
          </a:prstGeom>
        </p:spPr>
        <p:txBody>
          <a:bodyPr/>
          <a:lstStyle/>
          <a:p>
            <a:pPr algn="l" defTabSz="792479">
              <a:defRPr sz="9024"/>
            </a:pPr>
            <a:r>
              <a:rPr sz="4800"/>
              <a:t>Tweet Distribution in Dataset:</a:t>
            </a:r>
            <a:br>
              <a:rPr sz="4800"/>
            </a:br>
            <a:r>
              <a:rPr sz="4800"/>
              <a:t>Non-disaster tweets: 2884 (56.77%)</a:t>
            </a:r>
            <a:br>
              <a:rPr sz="4800"/>
            </a:br>
            <a:r>
              <a:rPr sz="4800"/>
              <a:t>Disaster tweets: 2196 (43.23%)</a:t>
            </a:r>
          </a:p>
        </p:txBody>
      </p:sp>
      <p:sp>
        <p:nvSpPr>
          <p:cNvPr id="145" name="Interpretation: The dataset is fairly balanced after dropping nulls, but still slightly more non-disaster tweets. Balanced datasets are good → reduces the risk of bias during model training."/>
          <p:cNvSpPr txBox="1"/>
          <p:nvPr>
            <p:ph type="body" sz="quarter" idx="1"/>
          </p:nvPr>
        </p:nvSpPr>
        <p:spPr>
          <a:xfrm>
            <a:off x="1724719" y="6384064"/>
            <a:ext cx="10502901" cy="4049135"/>
          </a:xfrm>
          <a:prstGeom prst="rect">
            <a:avLst/>
          </a:prstGeom>
        </p:spPr>
        <p:txBody>
          <a:bodyPr/>
          <a:lstStyle/>
          <a:p>
            <a:pPr algn="l" defTabSz="643889">
              <a:defRPr sz="3900"/>
            </a:pPr>
            <a:r>
              <a:t>Interpretation:</a:t>
            </a:r>
            <a:br/>
            <a:r>
              <a:t>The dataset is </a:t>
            </a:r>
            <a:r>
              <a:t>fairly balanced after dropping nulls</a:t>
            </a:r>
            <a:r>
              <a:t>, but still slightly more non-disaster tweets.</a:t>
            </a:r>
            <a:br/>
            <a:r>
              <a:t>Balanced datasets are good → reduces the risk of bias during model training.</a:t>
            </a:r>
          </a:p>
        </p:txBody>
      </p:sp>
      <p:pic>
        <p:nvPicPr>
          <p:cNvPr id="146" name="pasted-movie.png" descr="pasted-movie.png"/>
          <p:cNvPicPr>
            <a:picLocks noChangeAspect="0"/>
          </p:cNvPicPr>
          <p:nvPr/>
        </p:nvPicPr>
        <p:blipFill>
          <a:blip r:embed="rId3">
            <a:extLst/>
          </a:blip>
          <a:stretch>
            <a:fillRect/>
          </a:stretch>
        </p:blipFill>
        <p:spPr>
          <a:xfrm>
            <a:off x="12401162" y="1361424"/>
            <a:ext cx="10035220" cy="5539557"/>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Pyramids of Giza silhouetted against an orange sunset" descr="Pyramids of Giza silhouetted against an orange sunset"/>
          <p:cNvPicPr>
            <a:picLocks noChangeAspect="0"/>
          </p:cNvPicPr>
          <p:nvPr>
            <p:ph type="pic" idx="21"/>
          </p:nvPr>
        </p:nvPicPr>
        <p:blipFill>
          <a:blip r:embed="rId2">
            <a:extLst/>
          </a:blip>
          <a:stretch>
            <a:fillRect/>
          </a:stretch>
        </p:blipFill>
        <p:spPr>
          <a:xfrm>
            <a:off x="12394408" y="7010400"/>
            <a:ext cx="9947174" cy="5391151"/>
          </a:xfrm>
          <a:prstGeom prst="rect">
            <a:avLst/>
          </a:prstGeom>
        </p:spPr>
      </p:pic>
      <p:sp>
        <p:nvSpPr>
          <p:cNvPr id="149" name="Text length analysis"/>
          <p:cNvSpPr txBox="1"/>
          <p:nvPr>
            <p:ph type="title"/>
          </p:nvPr>
        </p:nvSpPr>
        <p:spPr>
          <a:xfrm>
            <a:off x="1551103" y="1302064"/>
            <a:ext cx="9697117" cy="1145278"/>
          </a:xfrm>
          <a:prstGeom prst="rect">
            <a:avLst/>
          </a:prstGeom>
        </p:spPr>
        <p:txBody>
          <a:bodyPr/>
          <a:lstStyle>
            <a:lvl1pPr defTabSz="330200">
              <a:defRPr sz="5480"/>
            </a:lvl1pPr>
          </a:lstStyle>
          <a:p>
            <a:pPr/>
            <a:r>
              <a:t>Text length analysis</a:t>
            </a:r>
          </a:p>
        </p:txBody>
      </p:sp>
      <p:sp>
        <p:nvSpPr>
          <p:cNvPr id="150" name="Tweets are short texts typically  under 140 characters.This confirms that NLP techniques for short text (like embeddings, LSTMs, transformers) are suitable.…"/>
          <p:cNvSpPr txBox="1"/>
          <p:nvPr>
            <p:ph type="body" sz="half" idx="1"/>
          </p:nvPr>
        </p:nvSpPr>
        <p:spPr>
          <a:xfrm>
            <a:off x="1724719" y="2795740"/>
            <a:ext cx="10502901" cy="9871325"/>
          </a:xfrm>
          <a:prstGeom prst="rect">
            <a:avLst/>
          </a:prstGeom>
        </p:spPr>
        <p:txBody>
          <a:bodyPr/>
          <a:lstStyle/>
          <a:p>
            <a:pPr marL="450850" indent="-450850" algn="l" defTabSz="586104">
              <a:buSzPct val="25000"/>
              <a:buBlip>
                <a:blip r:embed="rId3"/>
              </a:buBlip>
              <a:defRPr sz="3550"/>
            </a:pPr>
            <a:r>
              <a:t>Tweets are </a:t>
            </a:r>
            <a:r>
              <a:t>short texts</a:t>
            </a:r>
            <a:r>
              <a:t> typically </a:t>
            </a:r>
            <a:br/>
            <a:r>
              <a:t>under 140 characters.This confirms that </a:t>
            </a:r>
            <a:r>
              <a:t>NLP techniques for short text</a:t>
            </a:r>
            <a:r>
              <a:t> (like embeddings, LSTMs, transformers) are suitable.</a:t>
            </a:r>
          </a:p>
          <a:p>
            <a:pPr marL="450850" indent="-450850" algn="l" defTabSz="586104">
              <a:buSzPct val="25000"/>
              <a:buBlip>
                <a:blip r:embed="rId3"/>
              </a:buBlip>
              <a:defRPr sz="3550"/>
            </a:pPr>
            <a:r>
              <a:t>Distribution looks natural: some very short tweets, some detailed ones, but most hover around </a:t>
            </a:r>
            <a:r>
              <a:t>14 words / 80 characters.</a:t>
            </a:r>
            <a:br/>
            <a:r>
              <a:t>Useful for deciding </a:t>
            </a:r>
            <a:r>
              <a:t>padding length</a:t>
            </a:r>
            <a:r>
              <a:t> when tokenizing (e.g., max 30 words).</a:t>
            </a:r>
            <a:br/>
            <a:r>
              <a:rPr u="sng"/>
              <a:t>Conclusion:</a:t>
            </a:r>
          </a:p>
          <a:p>
            <a:pPr marL="450850" indent="-450850" algn="l" defTabSz="586104">
              <a:buSzPct val="25000"/>
              <a:buBlip>
                <a:blip r:embed="rId3"/>
              </a:buBlip>
              <a:defRPr sz="3550"/>
            </a:pPr>
            <a:r>
              <a:t>Average text length for non-disaster tweets: </a:t>
            </a:r>
            <a:br/>
            <a:r>
              <a:t>75.80 characters.</a:t>
            </a:r>
          </a:p>
          <a:p>
            <a:pPr marL="450850" indent="-450850" algn="l" defTabSz="586104">
              <a:buSzPct val="25000"/>
              <a:buBlip>
                <a:blip r:embed="rId3"/>
              </a:buBlip>
              <a:defRPr sz="3550"/>
            </a:pPr>
            <a:r>
              <a:t>Average text length for disaster tweets: </a:t>
            </a:r>
            <a:br/>
            <a:r>
              <a:t>82.33 characters.</a:t>
            </a:r>
          </a:p>
        </p:txBody>
      </p:sp>
      <p:pic>
        <p:nvPicPr>
          <p:cNvPr id="151" name="pasted-movie.png" descr="pasted-movie.png"/>
          <p:cNvPicPr>
            <a:picLocks noChangeAspect="0"/>
          </p:cNvPicPr>
          <p:nvPr/>
        </p:nvPicPr>
        <p:blipFill>
          <a:blip r:embed="rId4">
            <a:extLst/>
          </a:blip>
          <a:stretch>
            <a:fillRect/>
          </a:stretch>
        </p:blipFill>
        <p:spPr>
          <a:xfrm>
            <a:off x="12394357" y="1299102"/>
            <a:ext cx="9807630" cy="5505400"/>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Pyramids of Giza silhouetted against an orange sunset" descr="Pyramids of Giza silhouetted against an orange sunset"/>
          <p:cNvPicPr>
            <a:picLocks noChangeAspect="0"/>
          </p:cNvPicPr>
          <p:nvPr>
            <p:ph type="pic" idx="21"/>
          </p:nvPr>
        </p:nvPicPr>
        <p:blipFill>
          <a:blip r:embed="rId2">
            <a:extLst/>
          </a:blip>
          <a:stretch>
            <a:fillRect/>
          </a:stretch>
        </p:blipFill>
        <p:spPr>
          <a:xfrm>
            <a:off x="10871789" y="1004292"/>
            <a:ext cx="12676005" cy="11720231"/>
          </a:xfrm>
          <a:prstGeom prst="rect">
            <a:avLst/>
          </a:prstGeom>
          <a:ln w="9525">
            <a:round/>
          </a:ln>
        </p:spPr>
      </p:pic>
      <p:sp>
        <p:nvSpPr>
          <p:cNvPr id="154" name="A WordCloud visually represents text data, with word sizes proportional to their frequency or importance, helping quickly identify the most common or significant terms for text analysis, sentiment insights, and feature exploration."/>
          <p:cNvSpPr txBox="1"/>
          <p:nvPr>
            <p:ph type="body" sz="half" idx="4294967295"/>
          </p:nvPr>
        </p:nvSpPr>
        <p:spPr>
          <a:xfrm>
            <a:off x="1014741" y="3178768"/>
            <a:ext cx="9518836" cy="7625333"/>
          </a:xfrm>
          <a:prstGeom prst="rect">
            <a:avLst/>
          </a:prstGeom>
        </p:spPr>
        <p:txBody>
          <a:bodyPr anchor="t"/>
          <a:lstStyle>
            <a:lvl1pPr marL="0" indent="0" algn="ctr" defTabSz="792479">
              <a:spcBef>
                <a:spcPts val="0"/>
              </a:spcBef>
              <a:buSzTx/>
              <a:buNone/>
              <a:defRPr sz="4800"/>
            </a:lvl1pPr>
          </a:lstStyle>
          <a:p>
            <a:pPr/>
            <a:r>
              <a:t> A WordCloud visually represents text data, with word sizes proportional to their frequency or importance, helping quickly identify the most common or significant terms for text analysis, sentiment insights, and feature exploration.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Model Architecture (Tweet Classification)"/>
          <p:cNvSpPr txBox="1"/>
          <p:nvPr>
            <p:ph type="title"/>
          </p:nvPr>
        </p:nvSpPr>
        <p:spPr>
          <a:xfrm>
            <a:off x="839421" y="1963686"/>
            <a:ext cx="12062447" cy="1146574"/>
          </a:xfrm>
          <a:prstGeom prst="rect">
            <a:avLst/>
          </a:prstGeom>
        </p:spPr>
        <p:txBody>
          <a:bodyPr/>
          <a:lstStyle>
            <a:lvl1pPr algn="l">
              <a:spcBef>
                <a:spcPts val="4200"/>
              </a:spcBef>
              <a:defRPr sz="5000"/>
            </a:lvl1pPr>
          </a:lstStyle>
          <a:p>
            <a:pPr/>
            <a:r>
              <a:t>Model Architecture (Tweet Classification)</a:t>
            </a:r>
          </a:p>
        </p:txBody>
      </p:sp>
      <p:sp>
        <p:nvSpPr>
          <p:cNvPr id="157" name="TextVectorization: Converts raw tweets into sequences of integers.…"/>
          <p:cNvSpPr txBox="1"/>
          <p:nvPr>
            <p:ph type="body" sz="half" idx="1"/>
          </p:nvPr>
        </p:nvSpPr>
        <p:spPr>
          <a:xfrm>
            <a:off x="1727199" y="3442069"/>
            <a:ext cx="10158243" cy="8621321"/>
          </a:xfrm>
          <a:prstGeom prst="rect">
            <a:avLst/>
          </a:prstGeom>
        </p:spPr>
        <p:txBody>
          <a:bodyPr/>
          <a:lstStyle/>
          <a:p>
            <a:pPr marL="425450" indent="-425450" algn="l" defTabSz="553084">
              <a:buSzPct val="25000"/>
              <a:buBlip>
                <a:blip r:embed="rId2"/>
              </a:buBlip>
              <a:defRPr sz="3350"/>
            </a:pPr>
            <a:r>
              <a:t>TextVectorization: Converts raw tweets into sequences of integers.</a:t>
            </a:r>
          </a:p>
          <a:p>
            <a:pPr marL="425450" indent="-425450" algn="l" defTabSz="553084">
              <a:buSzPct val="25000"/>
              <a:buBlip>
                <a:blip r:embed="rId2"/>
              </a:buBlip>
              <a:defRPr sz="3350"/>
            </a:pPr>
            <a:r>
              <a:t>Embedding Layer: Maps each word into a </a:t>
            </a:r>
            <a:r>
              <a:t>300-dimensional vector.</a:t>
            </a:r>
          </a:p>
          <a:p>
            <a:pPr marL="425450" indent="-425450" algn="l" defTabSz="553084">
              <a:buSzPct val="25000"/>
              <a:buBlip>
                <a:blip r:embed="rId2"/>
              </a:buBlip>
              <a:defRPr sz="3350"/>
            </a:pPr>
            <a:r>
              <a:t>Bidirectional LSTM (64 units): </a:t>
            </a:r>
            <a:r>
              <a:t>Reads the tweet both forward and backward.</a:t>
            </a:r>
          </a:p>
          <a:p>
            <a:pPr marL="425450" indent="-425450" algn="l" defTabSz="553084">
              <a:buSzPct val="25000"/>
              <a:buBlip>
                <a:blip r:embed="rId2"/>
              </a:buBlip>
              <a:defRPr sz="3350"/>
            </a:pPr>
            <a:r>
              <a:t>Global Max Pooling: Keeps the most important features across the sequence also reduces complexity.</a:t>
            </a:r>
          </a:p>
          <a:p>
            <a:pPr marL="425450" indent="-425450" algn="l" defTabSz="553084">
              <a:buSzPct val="25000"/>
              <a:buBlip>
                <a:blip r:embed="rId2"/>
              </a:buBlip>
              <a:defRPr sz="3350"/>
            </a:pPr>
            <a:r>
              <a:t>Dense Layers (128 → 64 → 32 units): Fully connected layers with </a:t>
            </a:r>
            <a:r>
              <a:t>ReLU activation</a:t>
            </a:r>
            <a:r>
              <a:t>.</a:t>
            </a:r>
          </a:p>
          <a:p>
            <a:pPr marL="425450" indent="-425450" algn="l" defTabSz="553084">
              <a:buSzPct val="25000"/>
              <a:buBlip>
                <a:blip r:embed="rId2"/>
              </a:buBlip>
              <a:defRPr sz="3350"/>
            </a:pPr>
            <a:r>
              <a:t>Output Layer: </a:t>
            </a:r>
            <a:r>
              <a:t>Sigmoid activation</a:t>
            </a:r>
            <a:r>
              <a:t> → outputs probability (0 = Non-Disaster, 1 = Disaster).</a:t>
            </a:r>
          </a:p>
        </p:txBody>
      </p:sp>
      <p:pic>
        <p:nvPicPr>
          <p:cNvPr id="158" name="pasted-movie.png" descr="pasted-movie.png"/>
          <p:cNvPicPr>
            <a:picLocks noChangeAspect="0"/>
          </p:cNvPicPr>
          <p:nvPr/>
        </p:nvPicPr>
        <p:blipFill>
          <a:blip r:embed="rId3">
            <a:extLst/>
          </a:blip>
          <a:stretch>
            <a:fillRect/>
          </a:stretch>
        </p:blipFill>
        <p:spPr>
          <a:xfrm>
            <a:off x="13154469" y="1802178"/>
            <a:ext cx="10274504" cy="9624007"/>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Model Summary…"/>
          <p:cNvSpPr txBox="1"/>
          <p:nvPr>
            <p:ph type="body" idx="1"/>
          </p:nvPr>
        </p:nvSpPr>
        <p:spPr>
          <a:xfrm>
            <a:off x="1727200" y="1410792"/>
            <a:ext cx="19621500" cy="10654208"/>
          </a:xfrm>
          <a:prstGeom prst="rect">
            <a:avLst/>
          </a:prstGeom>
        </p:spPr>
        <p:txBody>
          <a:bodyPr/>
          <a:lstStyle/>
          <a:p>
            <a:pPr marL="0" indent="0" algn="ctr" defTabSz="685165">
              <a:spcBef>
                <a:spcPts val="3400"/>
              </a:spcBef>
              <a:buSzTx/>
              <a:buNone/>
              <a:defRPr sz="5478"/>
            </a:pPr>
            <a:r>
              <a:t>Model Summary</a:t>
            </a:r>
          </a:p>
          <a:p>
            <a:pPr marL="548131" indent="-548131" defTabSz="685165">
              <a:spcBef>
                <a:spcPts val="3400"/>
              </a:spcBef>
              <a:buBlip>
                <a:blip r:embed="rId2"/>
              </a:buBlip>
              <a:defRPr sz="4316"/>
            </a:pPr>
            <a:r>
              <a:t>The model </a:t>
            </a:r>
            <a:r>
              <a:t>learned effectively from the training data</a:t>
            </a:r>
            <a:r>
              <a:t>, achieving a </a:t>
            </a:r>
            <a:r>
              <a:t>high accuracy of 94.6%</a:t>
            </a:r>
            <a:r>
              <a:t>, showing strong capability in capturing patterns in text.</a:t>
            </a:r>
          </a:p>
          <a:p>
            <a:pPr marL="548131" indent="-548131" defTabSz="685165">
              <a:spcBef>
                <a:spcPts val="3400"/>
              </a:spcBef>
              <a:buBlip>
                <a:blip r:embed="rId2"/>
              </a:buBlip>
              <a:defRPr sz="4316"/>
            </a:pPr>
            <a:r>
              <a:t>Despite a natural drop on unseen data, it still achieves a </a:t>
            </a:r>
            <a:r>
              <a:t>solid test accuracy of 74.7%</a:t>
            </a:r>
            <a:r>
              <a:t>, demonstrating good generalization for real-world inputs.</a:t>
            </a:r>
          </a:p>
          <a:p>
            <a:pPr marL="548131" indent="-548131" defTabSz="685165">
              <a:spcBef>
                <a:spcPts val="3400"/>
              </a:spcBef>
              <a:buBlip>
                <a:blip r:embed="rId2"/>
              </a:buBlip>
              <a:defRPr sz="4316"/>
            </a:pPr>
            <a:r>
              <a:t>Overall, the model is </a:t>
            </a:r>
            <a:r>
              <a:t>robust, reliable, and ready for practical text classification tasks</a:t>
            </a:r>
            <a:r>
              <a:t>, with potential for further improvement through tuning or more data.</a:t>
            </a:r>
          </a:p>
          <a:p>
            <a:pPr marL="548131" indent="-548131" defTabSz="685165">
              <a:spcBef>
                <a:spcPts val="3400"/>
              </a:spcBef>
              <a:buBlip>
                <a:blip r:embed="rId2"/>
              </a:buBlip>
              <a:defRPr sz="4316"/>
            </a:pPr>
            <a:r>
              <a:t>This model is </a:t>
            </a:r>
            <a:r>
              <a:t>ready for deployment and</a:t>
            </a:r>
            <a:r>
              <a:t> capable of classifying text with confidence, and offers </a:t>
            </a:r>
            <a:r>
              <a:t>room for further improvement</a:t>
            </a:r>
            <a:r>
              <a:t> through additional data.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Metrics Summary…"/>
          <p:cNvSpPr txBox="1"/>
          <p:nvPr>
            <p:ph type="body" idx="1"/>
          </p:nvPr>
        </p:nvSpPr>
        <p:spPr>
          <a:xfrm>
            <a:off x="1727200" y="1410792"/>
            <a:ext cx="19621500" cy="10654208"/>
          </a:xfrm>
          <a:prstGeom prst="rect">
            <a:avLst/>
          </a:prstGeom>
        </p:spPr>
        <p:txBody>
          <a:bodyPr/>
          <a:lstStyle/>
          <a:p>
            <a:pPr marL="0" indent="0" algn="ctr" defTabSz="693419">
              <a:spcBef>
                <a:spcPts val="3500"/>
              </a:spcBef>
              <a:buSzTx/>
              <a:buNone/>
              <a:defRPr sz="5544"/>
            </a:pPr>
            <a:r>
              <a:t>Metrics Summary</a:t>
            </a:r>
          </a:p>
          <a:p>
            <a:pPr marL="554736" indent="-554736" defTabSz="693419">
              <a:spcBef>
                <a:spcPts val="3500"/>
              </a:spcBef>
              <a:buBlip>
                <a:blip r:embed="rId2"/>
              </a:buBlip>
              <a:defRPr sz="4368"/>
            </a:pPr>
            <a:r>
              <a:t>Accuracy (74.74%)</a:t>
            </a:r>
            <a:r>
              <a:t> – Overall, the model correctly classified </a:t>
            </a:r>
            <a:r>
              <a:t>74.7% of all instances.</a:t>
            </a:r>
          </a:p>
          <a:p>
            <a:pPr marL="554736" indent="-554736" defTabSz="693419">
              <a:spcBef>
                <a:spcPts val="3500"/>
              </a:spcBef>
              <a:buBlip>
                <a:blip r:embed="rId2"/>
              </a:buBlip>
              <a:defRPr sz="4368"/>
            </a:pPr>
            <a:r>
              <a:t>Precision (73.09%)</a:t>
            </a:r>
            <a:r>
              <a:t> – When the model predicts a positive (e.g., “disaster tweet”), it is correct </a:t>
            </a:r>
            <a:r>
              <a:t>73.1% of the time</a:t>
            </a:r>
            <a:r>
              <a:t>.</a:t>
            </a:r>
          </a:p>
          <a:p>
            <a:pPr marL="554736" indent="-554736" defTabSz="693419">
              <a:spcBef>
                <a:spcPts val="3500"/>
              </a:spcBef>
              <a:buBlip>
                <a:blip r:embed="rId2"/>
              </a:buBlip>
              <a:defRPr sz="4368"/>
            </a:pPr>
            <a:r>
              <a:t>Recall (78.41%)</a:t>
            </a:r>
            <a:r>
              <a:t> – Out of all actual positive instances, the model correctly identifies </a:t>
            </a:r>
            <a:r>
              <a:t>78.4%</a:t>
            </a:r>
            <a:r>
              <a:t>. This shows it captures most of the positive cases.</a:t>
            </a:r>
          </a:p>
          <a:p>
            <a:pPr marL="554736" indent="-554736" defTabSz="693419">
              <a:spcBef>
                <a:spcPts val="3500"/>
              </a:spcBef>
              <a:buBlip>
                <a:blip r:embed="rId2"/>
              </a:buBlip>
              <a:defRPr sz="4368"/>
            </a:pPr>
            <a:r>
              <a:t>F1-score (75.66%)</a:t>
            </a:r>
            <a:r>
              <a:t> – The </a:t>
            </a:r>
            <a:r>
              <a:t>harmonic mean of precision and recall</a:t>
            </a:r>
            <a:r>
              <a:t>, giving a balanced measure of the model’s performance, especially when classes are imbalanced.</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25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76200" dist="12700" dir="540000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archment">
  <a:themeElements>
    <a:clrScheme name="Parchment">
      <a:dk1>
        <a:srgbClr val="000000"/>
      </a:dk1>
      <a:lt1>
        <a:srgbClr val="FFFFFF"/>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25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76200" dist="12700" dir="540000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4200"/>
          </a:spcBef>
          <a:spcAft>
            <a:spcPts val="0"/>
          </a:spcAft>
          <a:buClrTx/>
          <a:buSzTx/>
          <a:buFontTx/>
          <a:buNone/>
          <a:tabLst/>
          <a:defRPr b="0" baseline="0" cap="none" i="0" spc="0" strike="noStrike" sz="5200" u="none" kumimoji="0" normalizeH="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